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7" r:id="rId5"/>
    <p:sldId id="352" r:id="rId6"/>
    <p:sldId id="342" r:id="rId7"/>
    <p:sldId id="325" r:id="rId8"/>
    <p:sldId id="340" r:id="rId9"/>
    <p:sldId id="341" r:id="rId10"/>
    <p:sldId id="353" r:id="rId11"/>
    <p:sldId id="343" r:id="rId12"/>
    <p:sldId id="354" r:id="rId13"/>
    <p:sldId id="355" r:id="rId14"/>
    <p:sldId id="348" r:id="rId15"/>
    <p:sldId id="345" r:id="rId16"/>
    <p:sldId id="346" r:id="rId17"/>
    <p:sldId id="347"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70867" autoAdjust="0"/>
  </p:normalViewPr>
  <p:slideViewPr>
    <p:cSldViewPr snapToObjects="1">
      <p:cViewPr varScale="1">
        <p:scale>
          <a:sx n="77" d="100"/>
          <a:sy n="77" d="100"/>
        </p:scale>
        <p:origin x="1758"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 to our introduction to SMART on </a:t>
            </a:r>
            <a:r>
              <a:rPr lang="en-US" baseline="0" dirty="0" err="1"/>
              <a:t>FHIR</a:t>
            </a:r>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SMART on </a:t>
            </a:r>
            <a:r>
              <a:rPr lang="en-US" dirty="0" err="1"/>
              <a:t>FHIR</a:t>
            </a:r>
            <a:r>
              <a:rPr lang="en-US" dirty="0"/>
              <a:t> a single SMART on </a:t>
            </a:r>
            <a:r>
              <a:rPr lang="en-US" dirty="0" err="1"/>
              <a:t>FHIR</a:t>
            </a:r>
            <a:r>
              <a:rPr lang="en-US" dirty="0"/>
              <a:t> application can be built and deployed to multiple </a:t>
            </a:r>
            <a:r>
              <a:rPr lang="en-US" dirty="0" err="1"/>
              <a:t>EMRs</a:t>
            </a:r>
            <a:r>
              <a:rPr lang="en-US" dirty="0"/>
              <a:t>, Patient Portals, and other user facing applications</a:t>
            </a:r>
          </a:p>
        </p:txBody>
      </p:sp>
      <p:sp>
        <p:nvSpPr>
          <p:cNvPr id="4" name="Slide Number Placeholder 3"/>
          <p:cNvSpPr>
            <a:spLocks noGrp="1"/>
          </p:cNvSpPr>
          <p:nvPr>
            <p:ph type="sldNum" sz="quarter" idx="5"/>
          </p:nvPr>
        </p:nvSpPr>
        <p:spPr/>
        <p:txBody>
          <a:bodyPr/>
          <a:lstStyle/>
          <a:p>
            <a:fld id="{F5C46209-2136-F44B-918E-10CBFA1D56FB}" type="slidenum">
              <a:rPr lang="en-US" smtClean="0"/>
              <a:t>10</a:t>
            </a:fld>
            <a:endParaRPr lang="en-US"/>
          </a:p>
        </p:txBody>
      </p:sp>
    </p:spTree>
    <p:extLst>
      <p:ext uri="{BB962C8B-B14F-4D97-AF65-F5344CB8AC3E}">
        <p14:creationId xmlns:p14="http://schemas.microsoft.com/office/powerpoint/2010/main" val="1231009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11</a:t>
            </a:fld>
            <a:endParaRPr lang="en-US"/>
          </a:p>
        </p:txBody>
      </p:sp>
    </p:spTree>
    <p:extLst>
      <p:ext uri="{BB962C8B-B14F-4D97-AF65-F5344CB8AC3E}">
        <p14:creationId xmlns:p14="http://schemas.microsoft.com/office/powerpoint/2010/main" val="127946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Users can select what applications they want to use and integrate into their workflow</a:t>
            </a:r>
          </a:p>
          <a:p>
            <a:pPr marL="171450" indent="-171450">
              <a:buFont typeface="Arial" panose="020B0604020202020204" pitchFamily="34" charset="0"/>
              <a:buChar char="•"/>
            </a:pPr>
            <a:r>
              <a:rPr lang="en-US" dirty="0"/>
              <a:t>Developers benefit from a pluggable architecture and access to a well defined API and associated frameworks</a:t>
            </a:r>
          </a:p>
          <a:p>
            <a:pPr marL="171450" indent="-171450">
              <a:buFont typeface="Arial" panose="020B0604020202020204" pitchFamily="34" charset="0"/>
              <a:buChar char="•"/>
            </a:pPr>
            <a:r>
              <a:rPr lang="en-US" dirty="0"/>
              <a:t>Cost, time to market, and consistency are improved by the ability to share a single application across multiple platforms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12</a:t>
            </a:fld>
            <a:endParaRPr lang="en-US"/>
          </a:p>
        </p:txBody>
      </p:sp>
    </p:spTree>
    <p:extLst>
      <p:ext uri="{BB962C8B-B14F-4D97-AF65-F5344CB8AC3E}">
        <p14:creationId xmlns:p14="http://schemas.microsoft.com/office/powerpoint/2010/main" val="424186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on </a:t>
            </a:r>
            <a:r>
              <a:rPr lang="en-US" dirty="0" err="1"/>
              <a:t>FHIR</a:t>
            </a:r>
            <a:r>
              <a:rPr lang="en-US" dirty="0"/>
              <a:t> provides tremendous cost and consistency benefits</a:t>
            </a:r>
          </a:p>
        </p:txBody>
      </p:sp>
      <p:sp>
        <p:nvSpPr>
          <p:cNvPr id="4" name="Slide Number Placeholder 3"/>
          <p:cNvSpPr>
            <a:spLocks noGrp="1"/>
          </p:cNvSpPr>
          <p:nvPr>
            <p:ph type="sldNum" sz="quarter" idx="5"/>
          </p:nvPr>
        </p:nvSpPr>
        <p:spPr/>
        <p:txBody>
          <a:bodyPr/>
          <a:lstStyle/>
          <a:p>
            <a:fld id="{F5C46209-2136-F44B-918E-10CBFA1D56FB}" type="slidenum">
              <a:rPr lang="en-US" smtClean="0"/>
              <a:t>13</a:t>
            </a:fld>
            <a:endParaRPr lang="en-US"/>
          </a:p>
        </p:txBody>
      </p:sp>
    </p:spTree>
    <p:extLst>
      <p:ext uri="{BB962C8B-B14F-4D97-AF65-F5344CB8AC3E}">
        <p14:creationId xmlns:p14="http://schemas.microsoft.com/office/powerpoint/2010/main" val="31141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14</a:t>
            </a:fld>
            <a:endParaRPr lang="en-US"/>
          </a:p>
        </p:txBody>
      </p:sp>
    </p:spTree>
    <p:extLst>
      <p:ext uri="{BB962C8B-B14F-4D97-AF65-F5344CB8AC3E}">
        <p14:creationId xmlns:p14="http://schemas.microsoft.com/office/powerpoint/2010/main" val="101490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information in this presentation comes from other sources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317007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solidFill>
                  <a:schemeClr val="accent4">
                    <a:lumMod val="75000"/>
                  </a:schemeClr>
                </a:solidFill>
              </a:rPr>
              <a:t>This</a:t>
            </a:r>
            <a:r>
              <a:rPr lang="en-US" sz="1600" baseline="0" dirty="0">
                <a:solidFill>
                  <a:schemeClr val="accent4">
                    <a:lumMod val="75000"/>
                  </a:schemeClr>
                </a:solidFill>
              </a:rPr>
              <a:t> presentation gives an introduction to SMART on </a:t>
            </a:r>
            <a:r>
              <a:rPr lang="en-US" sz="1600" baseline="0" dirty="0" err="1">
                <a:solidFill>
                  <a:schemeClr val="accent4">
                    <a:lumMod val="75000"/>
                  </a:schemeClr>
                </a:solidFill>
              </a:rPr>
              <a:t>FHIR</a:t>
            </a:r>
            <a:r>
              <a:rPr lang="en-US" sz="1600" baseline="0" dirty="0">
                <a:solidFill>
                  <a:schemeClr val="accent4">
                    <a:lumMod val="75000"/>
                  </a:schemeClr>
                </a:solidFill>
              </a:rPr>
              <a:t> including</a:t>
            </a:r>
          </a:p>
          <a:p>
            <a:endParaRPr lang="en-US" sz="1100" baseline="0" dirty="0">
              <a:solidFill>
                <a:schemeClr val="accent4">
                  <a:lumMod val="75000"/>
                </a:schemeClr>
              </a:solidFill>
            </a:endParaRPr>
          </a:p>
          <a:p>
            <a:pPr marL="285750" indent="-285750">
              <a:buFont typeface="Arial" panose="020B0604020202020204" pitchFamily="34" charset="0"/>
              <a:buChar char="•"/>
            </a:pPr>
            <a:r>
              <a:rPr lang="en-US" sz="1200" baseline="0" dirty="0">
                <a:solidFill>
                  <a:schemeClr val="accent4">
                    <a:lumMod val="75000"/>
                  </a:schemeClr>
                </a:solidFill>
              </a:rPr>
              <a:t>The goals of SMART on </a:t>
            </a:r>
            <a:r>
              <a:rPr lang="en-US" sz="1200" baseline="0" dirty="0" err="1">
                <a:solidFill>
                  <a:schemeClr val="accent4">
                    <a:lumMod val="75000"/>
                  </a:schemeClr>
                </a:solidFill>
              </a:rPr>
              <a:t>FHIR</a:t>
            </a:r>
            <a:r>
              <a:rPr lang="en-US" sz="1200" baseline="0" dirty="0">
                <a:solidFill>
                  <a:schemeClr val="accent4">
                    <a:lumMod val="75000"/>
                  </a:schemeClr>
                </a:solidFill>
              </a:rPr>
              <a:t> and the SMART on </a:t>
            </a:r>
            <a:r>
              <a:rPr lang="en-US" sz="1200" baseline="0" dirty="0" err="1">
                <a:solidFill>
                  <a:schemeClr val="accent4">
                    <a:lumMod val="75000"/>
                  </a:schemeClr>
                </a:solidFill>
              </a:rPr>
              <a:t>FHIR</a:t>
            </a:r>
            <a:r>
              <a:rPr lang="en-US" sz="1200" baseline="0" dirty="0">
                <a:solidFill>
                  <a:schemeClr val="accent4">
                    <a:lumMod val="75000"/>
                  </a:schemeClr>
                </a:solidFill>
              </a:rPr>
              <a:t> project and community</a:t>
            </a:r>
          </a:p>
          <a:p>
            <a:pPr marL="285750" indent="-285750">
              <a:buFont typeface="Arial" panose="020B0604020202020204" pitchFamily="34" charset="0"/>
              <a:buChar char="•"/>
            </a:pPr>
            <a:r>
              <a:rPr lang="en-US" sz="1200" baseline="0" dirty="0">
                <a:solidFill>
                  <a:schemeClr val="accent4">
                    <a:lumMod val="75000"/>
                  </a:schemeClr>
                </a:solidFill>
              </a:rPr>
              <a:t>An overview of the architecture of SMART on </a:t>
            </a:r>
            <a:r>
              <a:rPr lang="en-US" sz="1200" baseline="0" dirty="0" err="1">
                <a:solidFill>
                  <a:schemeClr val="accent4">
                    <a:lumMod val="75000"/>
                  </a:schemeClr>
                </a:solidFill>
              </a:rPr>
              <a:t>FHIR</a:t>
            </a:r>
            <a:r>
              <a:rPr lang="en-US" sz="1200" baseline="0" dirty="0">
                <a:solidFill>
                  <a:schemeClr val="accent4">
                    <a:lumMod val="75000"/>
                  </a:schemeClr>
                </a:solidFill>
              </a:rPr>
              <a:t> with examples</a:t>
            </a:r>
          </a:p>
          <a:p>
            <a:pPr marL="285750" indent="-285750">
              <a:buFont typeface="Arial" panose="020B0604020202020204" pitchFamily="34" charset="0"/>
              <a:buChar char="•"/>
            </a:pPr>
            <a:r>
              <a:rPr lang="en-US" sz="1200" baseline="0" dirty="0">
                <a:solidFill>
                  <a:schemeClr val="accent4">
                    <a:lumMod val="75000"/>
                  </a:schemeClr>
                </a:solidFill>
              </a:rPr>
              <a:t>A discussion of the benefits of using SMART on </a:t>
            </a:r>
            <a:r>
              <a:rPr lang="en-US" sz="1200" baseline="0" dirty="0" err="1">
                <a:solidFill>
                  <a:schemeClr val="accent4">
                    <a:lumMod val="75000"/>
                  </a:schemeClr>
                </a:solidFill>
              </a:rPr>
              <a:t>FHIR</a:t>
            </a:r>
            <a:endParaRPr lang="en-US" sz="1200" baseline="0" dirty="0">
              <a:solidFill>
                <a:schemeClr val="accent4">
                  <a:lumMod val="75000"/>
                </a:schemeClr>
              </a:solidFill>
            </a:endParaRPr>
          </a:p>
          <a:p>
            <a:pPr marL="285750" indent="-285750">
              <a:buFont typeface="Arial" panose="020B0604020202020204" pitchFamily="34" charset="0"/>
              <a:buChar char="•"/>
            </a:pPr>
            <a:r>
              <a:rPr lang="en-US" sz="1200" baseline="0" dirty="0">
                <a:solidFill>
                  <a:schemeClr val="accent4">
                    <a:lumMod val="75000"/>
                  </a:schemeClr>
                </a:solidFill>
              </a:rPr>
              <a:t>Examples of existing SMART on </a:t>
            </a:r>
            <a:r>
              <a:rPr lang="en-US" sz="1200" baseline="0" dirty="0" err="1">
                <a:solidFill>
                  <a:schemeClr val="accent4">
                    <a:lumMod val="75000"/>
                  </a:schemeClr>
                </a:solidFill>
              </a:rPr>
              <a:t>FHIR</a:t>
            </a:r>
            <a:r>
              <a:rPr lang="en-US" sz="1200" baseline="0" dirty="0">
                <a:solidFill>
                  <a:schemeClr val="accent4">
                    <a:lumMod val="75000"/>
                  </a:schemeClr>
                </a:solidFill>
              </a:rPr>
              <a:t> applications and successes</a:t>
            </a: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4">
                    <a:lumMod val="75000"/>
                  </a:schemeClr>
                </a:solidFill>
              </a:rPr>
              <a:t>The goal of the SMART on </a:t>
            </a:r>
            <a:r>
              <a:rPr lang="en-US" sz="1200" dirty="0" err="1">
                <a:solidFill>
                  <a:schemeClr val="accent4">
                    <a:lumMod val="75000"/>
                  </a:schemeClr>
                </a:solidFill>
              </a:rPr>
              <a:t>FHIR</a:t>
            </a:r>
            <a:r>
              <a:rPr lang="en-US" sz="1200" dirty="0">
                <a:solidFill>
                  <a:schemeClr val="accent4">
                    <a:lumMod val="75000"/>
                  </a:schemeClr>
                </a:solidFill>
              </a:rPr>
              <a:t> project is basically to provide an effective, efficient, consistent, reusable mechanism to integrate additional functionality into </a:t>
            </a:r>
            <a:r>
              <a:rPr lang="en-US" sz="1200" dirty="0" err="1">
                <a:solidFill>
                  <a:schemeClr val="accent4">
                    <a:lumMod val="75000"/>
                  </a:schemeClr>
                </a:solidFill>
              </a:rPr>
              <a:t>EMRs</a:t>
            </a:r>
            <a:r>
              <a:rPr lang="en-US" sz="1200" dirty="0">
                <a:solidFill>
                  <a:schemeClr val="accent4">
                    <a:lumMod val="75000"/>
                  </a:schemeClr>
                </a:solidFill>
              </a:rPr>
              <a:t> and other existing clinical tools.  </a:t>
            </a:r>
            <a:endParaRPr lang="en-US" sz="1200" baseline="0" dirty="0">
              <a:solidFill>
                <a:schemeClr val="accent4">
                  <a:lumMod val="75000"/>
                </a:schemeClr>
              </a:solidFill>
            </a:endParaRP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5</a:t>
            </a:fld>
            <a:endParaRPr lang="en-US"/>
          </a:p>
        </p:txBody>
      </p:sp>
    </p:spTree>
    <p:extLst>
      <p:ext uri="{BB962C8B-B14F-4D97-AF65-F5344CB8AC3E}">
        <p14:creationId xmlns:p14="http://schemas.microsoft.com/office/powerpoint/2010/main" val="290870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that’s a lot of words, let’s pull out some key points.  </a:t>
            </a:r>
          </a:p>
        </p:txBody>
      </p:sp>
      <p:sp>
        <p:nvSpPr>
          <p:cNvPr id="4" name="Slide Number Placeholder 3"/>
          <p:cNvSpPr>
            <a:spLocks noGrp="1"/>
          </p:cNvSpPr>
          <p:nvPr>
            <p:ph type="sldNum" sz="quarter" idx="5"/>
          </p:nvPr>
        </p:nvSpPr>
        <p:spPr/>
        <p:txBody>
          <a:bodyPr/>
          <a:lstStyle/>
          <a:p>
            <a:fld id="{F5C46209-2136-F44B-918E-10CBFA1D56FB}" type="slidenum">
              <a:rPr lang="en-US" smtClean="0"/>
              <a:t>6</a:t>
            </a:fld>
            <a:endParaRPr lang="en-US"/>
          </a:p>
        </p:txBody>
      </p:sp>
    </p:spTree>
    <p:extLst>
      <p:ext uri="{BB962C8B-B14F-4D97-AF65-F5344CB8AC3E}">
        <p14:creationId xmlns:p14="http://schemas.microsoft.com/office/powerpoint/2010/main" val="230441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this is still a lot of words, but don’t worry if you don’t fully ingest all of this information, we will go into the details in subsequent slides</a:t>
            </a:r>
          </a:p>
          <a:p>
            <a:pPr marL="171450" indent="-171450">
              <a:buFont typeface="Arial" panose="020B0604020202020204" pitchFamily="34" charset="0"/>
              <a:buChar char="•"/>
            </a:pPr>
            <a:r>
              <a:rPr lang="en-US" dirty="0"/>
              <a:t>SMART on </a:t>
            </a:r>
            <a:r>
              <a:rPr lang="en-US" dirty="0" err="1"/>
              <a:t>FHIR</a:t>
            </a:r>
            <a:r>
              <a:rPr lang="en-US" dirty="0"/>
              <a:t> provides a complete integration solution that allows application developers to efficiently integrate new functionality into </a:t>
            </a:r>
            <a:r>
              <a:rPr lang="en-US" dirty="0" err="1"/>
              <a:t>EMRs</a:t>
            </a:r>
            <a:r>
              <a:rPr lang="en-US" dirty="0"/>
              <a:t> and other clinical applications</a:t>
            </a:r>
          </a:p>
          <a:p>
            <a:pPr marL="171450" indent="-171450">
              <a:buFont typeface="Arial" panose="020B0604020202020204" pitchFamily="34" charset="0"/>
              <a:buChar char="•"/>
            </a:pPr>
            <a:r>
              <a:rPr lang="en-US" dirty="0"/>
              <a:t>It provides a write once, run anywhere solution that provides enormous cost savings as well as reproducibility and consistency</a:t>
            </a:r>
          </a:p>
          <a:p>
            <a:pPr marL="171450" indent="-171450">
              <a:buFont typeface="Arial" panose="020B0604020202020204" pitchFamily="34" charset="0"/>
              <a:buChar char="•"/>
            </a:pPr>
            <a:r>
              <a:rPr lang="en-US" dirty="0"/>
              <a:t>SMART on </a:t>
            </a:r>
            <a:r>
              <a:rPr lang="en-US" dirty="0" err="1"/>
              <a:t>FHIR’s</a:t>
            </a:r>
            <a:r>
              <a:rPr lang="en-US" dirty="0"/>
              <a:t> success is reflected by the wealth of applications that are available at the </a:t>
            </a:r>
            <a:r>
              <a:rPr lang="en-US" dirty="0" err="1"/>
              <a:t>SmartHealthIT</a:t>
            </a:r>
            <a:r>
              <a:rPr lang="en-US" dirty="0"/>
              <a:t> App Gallery as well as at the application stores and orchards of major vendors such as Cerner and Epic</a:t>
            </a:r>
          </a:p>
          <a:p>
            <a:pPr marL="171450" indent="-171450">
              <a:buFont typeface="Arial" panose="020B0604020202020204" pitchFamily="34" charset="0"/>
              <a:buChar char="•"/>
            </a:pPr>
            <a:r>
              <a:rPr lang="en-US" dirty="0"/>
              <a:t>And SMART on </a:t>
            </a:r>
            <a:r>
              <a:rPr lang="en-US" dirty="0" err="1"/>
              <a:t>FHIR</a:t>
            </a:r>
            <a:r>
              <a:rPr lang="en-US" dirty="0"/>
              <a:t> allows for the integration of other third party frameworks that automate tedious tasks such as building web forms or implementing complex clinical quality measure queries and clinical decision support logic</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Let’s dive into some of the details around all of this…</a:t>
            </a:r>
          </a:p>
        </p:txBody>
      </p:sp>
      <p:sp>
        <p:nvSpPr>
          <p:cNvPr id="4" name="Slide Number Placeholder 3"/>
          <p:cNvSpPr>
            <a:spLocks noGrp="1"/>
          </p:cNvSpPr>
          <p:nvPr>
            <p:ph type="sldNum" sz="quarter" idx="5"/>
          </p:nvPr>
        </p:nvSpPr>
        <p:spPr/>
        <p:txBody>
          <a:bodyPr/>
          <a:lstStyle/>
          <a:p>
            <a:fld id="{F5C46209-2136-F44B-918E-10CBFA1D56FB}" type="slidenum">
              <a:rPr lang="en-US" smtClean="0"/>
              <a:t>7</a:t>
            </a:fld>
            <a:endParaRPr lang="en-US"/>
          </a:p>
        </p:txBody>
      </p:sp>
    </p:spTree>
    <p:extLst>
      <p:ext uri="{BB962C8B-B14F-4D97-AF65-F5344CB8AC3E}">
        <p14:creationId xmlns:p14="http://schemas.microsoft.com/office/powerpoint/2010/main" val="40674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SMART on </a:t>
            </a:r>
            <a:r>
              <a:rPr lang="en-US" dirty="0" err="1"/>
              <a:t>FHIR</a:t>
            </a:r>
            <a:r>
              <a:rPr lang="en-US" dirty="0"/>
              <a:t> is a well architected solution for system integration and data exchange</a:t>
            </a:r>
          </a:p>
          <a:p>
            <a:pPr marL="171450" indent="-171450">
              <a:buFont typeface="Arial" panose="020B0604020202020204" pitchFamily="34" charset="0"/>
              <a:buChar char="•"/>
            </a:pPr>
            <a:r>
              <a:rPr lang="en-US" dirty="0"/>
              <a:t>It uses an n-tier solution to maintain good separation of concerns between business logic (on the left), clinical systems and data (on the right), and integration (the SMART layer in the middle) with a well-defined data value objects model (</a:t>
            </a:r>
            <a:r>
              <a:rPr lang="en-US" dirty="0" err="1"/>
              <a:t>FHIR</a:t>
            </a:r>
            <a:r>
              <a:rPr lang="en-US" dirty="0"/>
              <a:t>)</a:t>
            </a:r>
          </a:p>
        </p:txBody>
      </p:sp>
      <p:sp>
        <p:nvSpPr>
          <p:cNvPr id="4" name="Slide Number Placeholder 3"/>
          <p:cNvSpPr>
            <a:spLocks noGrp="1"/>
          </p:cNvSpPr>
          <p:nvPr>
            <p:ph type="sldNum" sz="quarter" idx="5"/>
          </p:nvPr>
        </p:nvSpPr>
        <p:spPr/>
        <p:txBody>
          <a:bodyPr/>
          <a:lstStyle/>
          <a:p>
            <a:fld id="{F5C46209-2136-F44B-918E-10CBFA1D56FB}" type="slidenum">
              <a:rPr lang="en-US" smtClean="0"/>
              <a:t>8</a:t>
            </a:fld>
            <a:endParaRPr lang="en-US"/>
          </a:p>
        </p:txBody>
      </p:sp>
    </p:spTree>
    <p:extLst>
      <p:ext uri="{BB962C8B-B14F-4D97-AF65-F5344CB8AC3E}">
        <p14:creationId xmlns:p14="http://schemas.microsoft.com/office/powerpoint/2010/main" val="385000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Without a common integration lay like SMART on </a:t>
            </a:r>
            <a:r>
              <a:rPr lang="en-US" dirty="0" err="1"/>
              <a:t>FHIR</a:t>
            </a:r>
            <a:r>
              <a:rPr lang="en-US" dirty="0"/>
              <a:t> separate implementation teams will implement the same specification to create different applications for different </a:t>
            </a:r>
            <a:r>
              <a:rPr lang="en-US" dirty="0" err="1"/>
              <a:t>EMRs</a:t>
            </a:r>
            <a:r>
              <a:rPr lang="en-US" dirty="0"/>
              <a:t>, Patient Portals, and so on.  </a:t>
            </a:r>
          </a:p>
          <a:p>
            <a:pPr marL="171450" indent="-171450">
              <a:buFont typeface="Arial" panose="020B0604020202020204" pitchFamily="34" charset="0"/>
              <a:buChar char="•"/>
            </a:pPr>
            <a:r>
              <a:rPr lang="en-US" dirty="0"/>
              <a:t>Each individual implementation has a cost in resources</a:t>
            </a:r>
          </a:p>
          <a:p>
            <a:pPr marL="171450" indent="-171450">
              <a:buFont typeface="Arial" panose="020B0604020202020204" pitchFamily="34" charset="0"/>
              <a:buChar char="•"/>
            </a:pPr>
            <a:r>
              <a:rPr lang="en-US" dirty="0"/>
              <a:t>Each implementation has the potential to vary from the others based on the team’s interpretation of the specification</a:t>
            </a:r>
          </a:p>
        </p:txBody>
      </p:sp>
      <p:sp>
        <p:nvSpPr>
          <p:cNvPr id="4" name="Slide Number Placeholder 3"/>
          <p:cNvSpPr>
            <a:spLocks noGrp="1"/>
          </p:cNvSpPr>
          <p:nvPr>
            <p:ph type="sldNum" sz="quarter" idx="5"/>
          </p:nvPr>
        </p:nvSpPr>
        <p:spPr/>
        <p:txBody>
          <a:bodyPr/>
          <a:lstStyle/>
          <a:p>
            <a:fld id="{F5C46209-2136-F44B-918E-10CBFA1D56FB}" type="slidenum">
              <a:rPr lang="en-US" smtClean="0"/>
              <a:t>9</a:t>
            </a:fld>
            <a:endParaRPr lang="en-US"/>
          </a:p>
        </p:txBody>
      </p:sp>
    </p:spTree>
    <p:extLst>
      <p:ext uri="{BB962C8B-B14F-4D97-AF65-F5344CB8AC3E}">
        <p14:creationId xmlns:p14="http://schemas.microsoft.com/office/powerpoint/2010/main" val="4128058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build.fhir.org/ig/cqframework/hiv-c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s.smarthealthit.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PXAxBA-J8&amp;t=112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engineering.cerner.com/smart-on-fhir-tutorial/" TargetMode="External"/><Relationship Id="rId4" Type="http://schemas.openxmlformats.org/officeDocument/2006/relationships/hyperlink" Target="https://www.youtube.com/watch?v=MMfe181tmw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pps.smarthealthi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6172200" cy="1754326"/>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Introduction to SMART on </a:t>
            </a:r>
            <a:r>
              <a:rPr lang="en-US" sz="3600" dirty="0" err="1">
                <a:solidFill>
                  <a:schemeClr val="bg2">
                    <a:lumMod val="75000"/>
                  </a:schemeClr>
                </a:solidFill>
              </a:rPr>
              <a:t>FHIR</a:t>
            </a:r>
            <a:endParaRPr lang="en-US" sz="3600" dirty="0">
              <a:solidFill>
                <a:schemeClr val="bg2">
                  <a:lumMod val="75000"/>
                </a:schemeClr>
              </a:solidFill>
            </a:endParaRP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What is SMART on </a:t>
            </a:r>
            <a:r>
              <a:rPr lang="en-US" sz="2400" dirty="0" err="1">
                <a:solidFill>
                  <a:schemeClr val="bg2">
                    <a:lumMod val="75000"/>
                  </a:schemeClr>
                </a:solidFill>
              </a:rPr>
              <a:t>FHIR</a:t>
            </a:r>
            <a:r>
              <a:rPr lang="en-US" sz="2400" dirty="0">
                <a:solidFill>
                  <a:schemeClr val="bg2">
                    <a:lumMod val="75000"/>
                  </a:schemeClr>
                </a:solidFill>
              </a:rPr>
              <a:t>?</a:t>
            </a:r>
          </a:p>
          <a:p>
            <a:pPr marL="285750" indent="-285750">
              <a:buFont typeface="Arial" panose="020B0604020202020204" pitchFamily="34" charset="0"/>
              <a:buChar char="•"/>
            </a:pPr>
            <a:r>
              <a:rPr lang="en-US" sz="2400" dirty="0">
                <a:solidFill>
                  <a:schemeClr val="bg2">
                    <a:lumMod val="75000"/>
                  </a:schemeClr>
                </a:solidFill>
              </a:rPr>
              <a:t>What Are the Benefits of SMART on </a:t>
            </a:r>
            <a:r>
              <a:rPr lang="en-US" sz="2400" dirty="0" err="1">
                <a:solidFill>
                  <a:schemeClr val="bg2">
                    <a:lumMod val="75000"/>
                  </a:schemeClr>
                </a:solidFill>
              </a:rPr>
              <a:t>FHIR</a:t>
            </a:r>
            <a:r>
              <a:rPr lang="en-US" sz="2400" dirty="0">
                <a:solidFill>
                  <a:schemeClr val="bg2">
                    <a:lumMod val="75000"/>
                  </a:schemeClr>
                </a:solidFill>
              </a:rPr>
              <a:t>?</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10</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19665" y="208989"/>
            <a:ext cx="10363200" cy="646331"/>
          </a:xfrm>
          <a:prstGeom prst="rect">
            <a:avLst/>
          </a:prstGeom>
          <a:noFill/>
        </p:spPr>
        <p:txBody>
          <a:bodyPr wrap="square">
            <a:spAutoFit/>
          </a:bodyPr>
          <a:lstStyle/>
          <a:p>
            <a:r>
              <a:rPr lang="en-US" sz="3600" baseline="0" dirty="0">
                <a:solidFill>
                  <a:schemeClr val="accent4">
                    <a:lumMod val="75000"/>
                  </a:schemeClr>
                </a:solidFill>
              </a:rPr>
              <a:t>Application Development With SMA</a:t>
            </a:r>
            <a:r>
              <a:rPr lang="en-US" sz="3600" dirty="0">
                <a:solidFill>
                  <a:schemeClr val="accent4">
                    <a:lumMod val="75000"/>
                  </a:schemeClr>
                </a:solidFill>
              </a:rPr>
              <a:t>RT on </a:t>
            </a:r>
            <a:r>
              <a:rPr lang="en-US" sz="3600" dirty="0" err="1">
                <a:solidFill>
                  <a:schemeClr val="accent4">
                    <a:lumMod val="75000"/>
                  </a:schemeClr>
                </a:solidFill>
              </a:rPr>
              <a:t>FHIR</a:t>
            </a:r>
            <a:endParaRPr lang="en-US" sz="2800" baseline="0" dirty="0">
              <a:solidFill>
                <a:schemeClr val="accent4">
                  <a:lumMod val="75000"/>
                </a:schemeClr>
              </a:solidFill>
            </a:endParaRPr>
          </a:p>
        </p:txBody>
      </p:sp>
      <p:sp>
        <p:nvSpPr>
          <p:cNvPr id="7" name="Rectangle 6">
            <a:extLst>
              <a:ext uri="{FF2B5EF4-FFF2-40B4-BE49-F238E27FC236}">
                <a16:creationId xmlns:a16="http://schemas.microsoft.com/office/drawing/2014/main" id="{B9F140D1-A122-EB0A-F6FE-9EF9CB077A1A}"/>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3C989A-A1A8-7904-7A14-064A837B26C6}"/>
              </a:ext>
            </a:extLst>
          </p:cNvPr>
          <p:cNvSpPr txBox="1"/>
          <p:nvPr/>
        </p:nvSpPr>
        <p:spPr>
          <a:xfrm>
            <a:off x="8153400" y="3429000"/>
            <a:ext cx="3810000" cy="2308324"/>
          </a:xfrm>
          <a:prstGeom prst="rect">
            <a:avLst/>
          </a:prstGeom>
          <a:noFill/>
        </p:spPr>
        <p:txBody>
          <a:bodyPr wrap="square" rtlCol="0">
            <a:spAutoFit/>
          </a:bodyPr>
          <a:lstStyle/>
          <a:p>
            <a:r>
              <a:rPr lang="en-US" sz="2400" dirty="0">
                <a:solidFill>
                  <a:schemeClr val="accent4">
                    <a:lumMod val="75000"/>
                  </a:schemeClr>
                </a:solidFill>
              </a:rPr>
              <a:t>A single team can create a single solution that can be used across multiple </a:t>
            </a:r>
            <a:r>
              <a:rPr lang="en-US" sz="2400" dirty="0" err="1">
                <a:solidFill>
                  <a:schemeClr val="accent4">
                    <a:lumMod val="75000"/>
                  </a:schemeClr>
                </a:solidFill>
              </a:rPr>
              <a:t>EMRs</a:t>
            </a:r>
            <a:r>
              <a:rPr lang="en-US" sz="2400" dirty="0">
                <a:solidFill>
                  <a:schemeClr val="accent4">
                    <a:lumMod val="75000"/>
                  </a:schemeClr>
                </a:solidFill>
              </a:rPr>
              <a:t>, Patient Portals, etc., thereby creating an efficient and consistent solution</a:t>
            </a:r>
          </a:p>
        </p:txBody>
      </p:sp>
      <p:pic>
        <p:nvPicPr>
          <p:cNvPr id="5" name="Picture 4">
            <a:extLst>
              <a:ext uri="{FF2B5EF4-FFF2-40B4-BE49-F238E27FC236}">
                <a16:creationId xmlns:a16="http://schemas.microsoft.com/office/drawing/2014/main" id="{69944A69-1865-1F67-C127-CDD684BE6277}"/>
              </a:ext>
            </a:extLst>
          </p:cNvPr>
          <p:cNvPicPr>
            <a:picLocks noChangeAspect="1"/>
          </p:cNvPicPr>
          <p:nvPr/>
        </p:nvPicPr>
        <p:blipFill>
          <a:blip r:embed="rId3"/>
          <a:stretch>
            <a:fillRect/>
          </a:stretch>
        </p:blipFill>
        <p:spPr>
          <a:xfrm>
            <a:off x="0" y="1132373"/>
            <a:ext cx="7543800" cy="5744362"/>
          </a:xfrm>
          <a:prstGeom prst="rect">
            <a:avLst/>
          </a:prstGeom>
        </p:spPr>
      </p:pic>
    </p:spTree>
    <p:extLst>
      <p:ext uri="{BB962C8B-B14F-4D97-AF65-F5344CB8AC3E}">
        <p14:creationId xmlns:p14="http://schemas.microsoft.com/office/powerpoint/2010/main" val="6407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11</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657529"/>
            <a:ext cx="10363200" cy="2677656"/>
          </a:xfrm>
          <a:prstGeom prst="rect">
            <a:avLst/>
          </a:prstGeom>
          <a:noFill/>
        </p:spPr>
        <p:txBody>
          <a:bodyPr wrap="square">
            <a:spAutoFit/>
          </a:bodyPr>
          <a:lstStyle/>
          <a:p>
            <a:pPr marL="285750" indent="-285750">
              <a:buFont typeface="Arial" panose="020B0604020202020204" pitchFamily="34" charset="0"/>
              <a:buChar char="•"/>
            </a:pPr>
            <a:r>
              <a:rPr lang="en-US" sz="2800" baseline="0" dirty="0">
                <a:solidFill>
                  <a:schemeClr val="tx1">
                    <a:lumMod val="65000"/>
                    <a:lumOff val="35000"/>
                  </a:schemeClr>
                </a:solidFill>
              </a:rPr>
              <a:t>Uses Clinical Quality Language to Implement complex logic to implement CDC guidelines for HIV Testing</a:t>
            </a:r>
          </a:p>
          <a:p>
            <a:pPr marL="285750" indent="-285750">
              <a:buFont typeface="Arial" panose="020B0604020202020204" pitchFamily="34" charset="0"/>
              <a:buChar char="•"/>
            </a:pPr>
            <a:r>
              <a:rPr lang="en-US" sz="2800" dirty="0">
                <a:solidFill>
                  <a:schemeClr val="tx1">
                    <a:lumMod val="65000"/>
                    <a:lumOff val="35000"/>
                  </a:schemeClr>
                </a:solidFill>
              </a:rPr>
              <a:t>Uses Questionnaire </a:t>
            </a:r>
            <a:r>
              <a:rPr lang="en-US" sz="2800" dirty="0" err="1">
                <a:solidFill>
                  <a:schemeClr val="tx1">
                    <a:lumMod val="65000"/>
                    <a:lumOff val="35000"/>
                  </a:schemeClr>
                </a:solidFill>
              </a:rPr>
              <a:t>FHIR</a:t>
            </a:r>
            <a:r>
              <a:rPr lang="en-US" sz="2800" dirty="0">
                <a:solidFill>
                  <a:schemeClr val="tx1">
                    <a:lumMod val="65000"/>
                    <a:lumOff val="35000"/>
                  </a:schemeClr>
                </a:solidFill>
              </a:rPr>
              <a:t> resources that can be rendered, populated, and used to write </a:t>
            </a:r>
            <a:r>
              <a:rPr lang="en-US" sz="2800" dirty="0" err="1">
                <a:solidFill>
                  <a:schemeClr val="tx1">
                    <a:lumMod val="65000"/>
                    <a:lumOff val="35000"/>
                  </a:schemeClr>
                </a:solidFill>
              </a:rPr>
              <a:t>QuestionnaireResponse</a:t>
            </a:r>
            <a:r>
              <a:rPr lang="en-US" sz="2800" dirty="0">
                <a:solidFill>
                  <a:schemeClr val="tx1">
                    <a:lumMod val="65000"/>
                    <a:lumOff val="35000"/>
                  </a:schemeClr>
                </a:solidFill>
              </a:rPr>
              <a:t> </a:t>
            </a:r>
            <a:r>
              <a:rPr lang="en-US" sz="2800" dirty="0" err="1">
                <a:solidFill>
                  <a:schemeClr val="tx1">
                    <a:lumMod val="65000"/>
                    <a:lumOff val="35000"/>
                  </a:schemeClr>
                </a:solidFill>
              </a:rPr>
              <a:t>FHIR</a:t>
            </a:r>
            <a:r>
              <a:rPr lang="en-US" sz="2800" dirty="0">
                <a:solidFill>
                  <a:schemeClr val="tx1">
                    <a:lumMod val="65000"/>
                    <a:lumOff val="35000"/>
                  </a:schemeClr>
                </a:solidFill>
              </a:rPr>
              <a:t> resources back to the </a:t>
            </a:r>
            <a:r>
              <a:rPr lang="en-US" sz="2800" dirty="0" err="1">
                <a:solidFill>
                  <a:schemeClr val="tx1">
                    <a:lumMod val="65000"/>
                    <a:lumOff val="35000"/>
                  </a:schemeClr>
                </a:solidFill>
              </a:rPr>
              <a:t>EMR</a:t>
            </a:r>
            <a:r>
              <a:rPr lang="en-US" sz="2800" dirty="0">
                <a:solidFill>
                  <a:schemeClr val="tx1">
                    <a:lumMod val="65000"/>
                    <a:lumOff val="35000"/>
                  </a:schemeClr>
                </a:solidFill>
              </a:rPr>
              <a:t> using tools like </a:t>
            </a:r>
            <a:r>
              <a:rPr lang="en-US" sz="2800" dirty="0" err="1">
                <a:solidFill>
                  <a:schemeClr val="tx1">
                    <a:lumMod val="65000"/>
                    <a:lumOff val="35000"/>
                  </a:schemeClr>
                </a:solidFill>
              </a:rPr>
              <a:t>Lforms</a:t>
            </a: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https://build.fhir.org/ig/cqframework/hiv-cds/</a:t>
            </a:r>
            <a:r>
              <a:rPr lang="en-US" sz="2800" baseline="0" dirty="0">
                <a:solidFill>
                  <a:schemeClr val="tx1">
                    <a:lumMod val="65000"/>
                    <a:lumOff val="35000"/>
                  </a:schemeClr>
                </a:solidFill>
              </a:rPr>
              <a:t> </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1200329"/>
          </a:xfrm>
          <a:prstGeom prst="rect">
            <a:avLst/>
          </a:prstGeom>
          <a:noFill/>
        </p:spPr>
        <p:txBody>
          <a:bodyPr wrap="square">
            <a:spAutoFit/>
          </a:bodyPr>
          <a:lstStyle/>
          <a:p>
            <a:r>
              <a:rPr lang="en-US" sz="3600" dirty="0">
                <a:solidFill>
                  <a:schemeClr val="accent4">
                    <a:lumMod val="75000"/>
                  </a:schemeClr>
                </a:solidFill>
              </a:rPr>
              <a:t>Integration With Third-party Tools and Frameworks Example: The HIV-CDS Implementation Guide</a:t>
            </a:r>
          </a:p>
        </p:txBody>
      </p:sp>
    </p:spTree>
    <p:extLst>
      <p:ext uri="{BB962C8B-B14F-4D97-AF65-F5344CB8AC3E}">
        <p14:creationId xmlns:p14="http://schemas.microsoft.com/office/powerpoint/2010/main" val="69913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893647"/>
          </a:xfrm>
          <a:prstGeom prst="rect">
            <a:avLst/>
          </a:prstGeom>
          <a:noFill/>
        </p:spPr>
        <p:txBody>
          <a:bodyPr wrap="square">
            <a:spAutoFit/>
          </a:bodyPr>
          <a:lstStyle/>
          <a:p>
            <a:r>
              <a:rPr lang="en-US" sz="3600" dirty="0">
                <a:solidFill>
                  <a:schemeClr val="accent4">
                    <a:lumMod val="75000"/>
                  </a:schemeClr>
                </a:solidFill>
              </a:rPr>
              <a:t>Advantages of a SMART on </a:t>
            </a:r>
            <a:r>
              <a:rPr lang="en-US" sz="3600" dirty="0" err="1">
                <a:solidFill>
                  <a:schemeClr val="accent4">
                    <a:lumMod val="75000"/>
                  </a:schemeClr>
                </a:solidFill>
              </a:rPr>
              <a:t>FHIR</a:t>
            </a:r>
            <a:r>
              <a:rPr lang="en-US" sz="3600" dirty="0">
                <a:solidFill>
                  <a:schemeClr val="accent4">
                    <a:lumMod val="75000"/>
                  </a:schemeClr>
                </a:solidFill>
              </a:rPr>
              <a:t> Solution</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Users</a:t>
            </a:r>
          </a:p>
          <a:p>
            <a:pPr marL="742950" lvl="1" indent="-285750">
              <a:buFont typeface="Arial" panose="020B0604020202020204" pitchFamily="34" charset="0"/>
              <a:buChar char="•"/>
            </a:pPr>
            <a:r>
              <a:rPr lang="en-US" sz="2800" baseline="0" dirty="0">
                <a:solidFill>
                  <a:schemeClr val="tx1">
                    <a:lumMod val="65000"/>
                    <a:lumOff val="35000"/>
                  </a:schemeClr>
                </a:solidFill>
              </a:rPr>
              <a:t>App choice (substitutability)</a:t>
            </a:r>
          </a:p>
          <a:p>
            <a:pPr marL="285750" indent="-285750">
              <a:buFont typeface="Arial" panose="020B0604020202020204" pitchFamily="34" charset="0"/>
              <a:buChar char="•"/>
            </a:pPr>
            <a:r>
              <a:rPr lang="en-US" sz="2800" dirty="0">
                <a:solidFill>
                  <a:schemeClr val="tx1">
                    <a:lumMod val="65000"/>
                    <a:lumOff val="35000"/>
                  </a:schemeClr>
                </a:solidFill>
              </a:rPr>
              <a:t>Developers</a:t>
            </a:r>
          </a:p>
          <a:p>
            <a:pPr marL="742950" lvl="1" indent="-285750">
              <a:buFont typeface="Arial" panose="020B0604020202020204" pitchFamily="34" charset="0"/>
              <a:buChar char="•"/>
            </a:pPr>
            <a:r>
              <a:rPr lang="en-US" sz="2800" baseline="0" dirty="0">
                <a:solidFill>
                  <a:schemeClr val="tx1">
                    <a:lumMod val="65000"/>
                    <a:lumOff val="35000"/>
                  </a:schemeClr>
                </a:solidFill>
              </a:rPr>
              <a:t>Low barriers to entry (open standards, large community)</a:t>
            </a:r>
          </a:p>
          <a:p>
            <a:pPr marL="742950" lvl="1" indent="-285750">
              <a:buFont typeface="Arial" panose="020B0604020202020204" pitchFamily="34" charset="0"/>
              <a:buChar char="•"/>
            </a:pPr>
            <a:r>
              <a:rPr lang="en-US" sz="2800" dirty="0">
                <a:solidFill>
                  <a:schemeClr val="tx1">
                    <a:lumMod val="65000"/>
                    <a:lumOff val="35000"/>
                  </a:schemeClr>
                </a:solidFill>
              </a:rPr>
              <a:t>Single app can run in systems by different vendors</a:t>
            </a:r>
          </a:p>
          <a:p>
            <a:pPr marL="742950" lvl="1" indent="-285750">
              <a:buFont typeface="Arial" panose="020B0604020202020204" pitchFamily="34" charset="0"/>
              <a:buChar char="•"/>
            </a:pPr>
            <a:r>
              <a:rPr lang="en-US" sz="2800" baseline="0" dirty="0">
                <a:solidFill>
                  <a:schemeClr val="tx1">
                    <a:lumMod val="65000"/>
                    <a:lumOff val="35000"/>
                  </a:schemeClr>
                </a:solidFill>
              </a:rPr>
              <a:t>Single app can run in different contexts (e.g. </a:t>
            </a:r>
            <a:r>
              <a:rPr lang="en-US" sz="2800" baseline="0" dirty="0" err="1">
                <a:solidFill>
                  <a:schemeClr val="tx1">
                    <a:lumMod val="65000"/>
                    <a:lumOff val="35000"/>
                  </a:schemeClr>
                </a:solidFill>
              </a:rPr>
              <a:t>EHR</a:t>
            </a:r>
            <a:r>
              <a:rPr lang="en-US" sz="2800" baseline="0" dirty="0">
                <a:solidFill>
                  <a:schemeClr val="tx1">
                    <a:lumMod val="65000"/>
                    <a:lumOff val="35000"/>
                  </a:schemeClr>
                </a:solidFill>
              </a:rPr>
              <a:t> and Patient Portal)</a:t>
            </a:r>
          </a:p>
          <a:p>
            <a:pPr marL="742950" lvl="1" indent="-285750">
              <a:buFont typeface="Arial" panose="020B0604020202020204" pitchFamily="34" charset="0"/>
              <a:buChar char="•"/>
            </a:pPr>
            <a:r>
              <a:rPr lang="en-US" sz="2800" dirty="0">
                <a:solidFill>
                  <a:schemeClr val="tx1">
                    <a:lumMod val="65000"/>
                    <a:lumOff val="35000"/>
                  </a:schemeClr>
                </a:solidFill>
              </a:rPr>
              <a:t>A stable standard allows for integration with third-party frameworks and tools</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Why SMART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86167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216463"/>
            <a:ext cx="10363200" cy="4524315"/>
          </a:xfrm>
          <a:prstGeom prst="rect">
            <a:avLst/>
          </a:prstGeom>
          <a:noFill/>
        </p:spPr>
        <p:txBody>
          <a:bodyPr wrap="square">
            <a:spAutoFit/>
          </a:bodyPr>
          <a:lstStyle/>
          <a:p>
            <a:pPr marL="285750" indent="-285750">
              <a:buFont typeface="Arial" panose="020B0604020202020204" pitchFamily="34" charset="0"/>
              <a:buChar char="•"/>
            </a:pPr>
            <a:r>
              <a:rPr lang="en-US" baseline="0" dirty="0">
                <a:solidFill>
                  <a:schemeClr val="tx1">
                    <a:lumMod val="65000"/>
                    <a:lumOff val="35000"/>
                  </a:schemeClr>
                </a:solidFill>
              </a:rPr>
              <a:t>Cost</a:t>
            </a:r>
          </a:p>
          <a:p>
            <a:pPr marL="742950" lvl="1" indent="-285750">
              <a:buFont typeface="Arial" panose="020B0604020202020204" pitchFamily="34" charset="0"/>
              <a:buChar char="•"/>
            </a:pPr>
            <a:r>
              <a:rPr lang="en-US" baseline="0" dirty="0">
                <a:solidFill>
                  <a:schemeClr val="tx1">
                    <a:lumMod val="65000"/>
                    <a:lumOff val="35000"/>
                  </a:schemeClr>
                </a:solidFill>
              </a:rPr>
              <a:t>Write once, run anywhere (theoretically/eventually) </a:t>
            </a:r>
          </a:p>
          <a:p>
            <a:pPr marL="742950" lvl="1" indent="-285750">
              <a:buFont typeface="Arial" panose="020B0604020202020204" pitchFamily="34" charset="0"/>
              <a:buChar char="•"/>
            </a:pPr>
            <a:r>
              <a:rPr lang="en-US" baseline="0" dirty="0">
                <a:solidFill>
                  <a:schemeClr val="tx1">
                    <a:lumMod val="65000"/>
                    <a:lumOff val="35000"/>
                  </a:schemeClr>
                </a:solidFill>
              </a:rPr>
              <a:t>Developers only need to learn one standard</a:t>
            </a:r>
          </a:p>
          <a:p>
            <a:pPr marL="1200150" lvl="2" indent="-285750">
              <a:buFont typeface="Arial" panose="020B0604020202020204" pitchFamily="34" charset="0"/>
              <a:buChar char="•"/>
            </a:pPr>
            <a:r>
              <a:rPr lang="en-US" baseline="0" dirty="0">
                <a:solidFill>
                  <a:schemeClr val="tx1">
                    <a:lumMod val="65000"/>
                    <a:lumOff val="35000"/>
                  </a:schemeClr>
                </a:solidFill>
              </a:rPr>
              <a:t>With the caveat that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applications and Implementation Guides can depend on a wide range of tools, APIs, and cutting edge (new and sparsely documented) technologies</a:t>
            </a:r>
          </a:p>
          <a:p>
            <a:pPr marL="742950" lvl="1" indent="-285750">
              <a:buFont typeface="Arial" panose="020B0604020202020204" pitchFamily="34" charset="0"/>
              <a:buChar char="•"/>
            </a:pPr>
            <a:r>
              <a:rPr lang="en-US" baseline="0" dirty="0">
                <a:solidFill>
                  <a:schemeClr val="tx1">
                    <a:lumMod val="65000"/>
                    <a:lumOff val="35000"/>
                  </a:schemeClr>
                </a:solidFill>
              </a:rPr>
              <a:t>With a standard such as SMART, APIs and other tools have been developed as frameworks that can be leveraged by developers of new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applications, for example</a:t>
            </a:r>
          </a:p>
          <a:p>
            <a:pPr marL="1200150" lvl="2" indent="-285750">
              <a:buFont typeface="Arial" panose="020B0604020202020204" pitchFamily="34" charset="0"/>
              <a:buChar char="•"/>
            </a:pPr>
            <a:r>
              <a:rPr lang="en-US" baseline="0" dirty="0">
                <a:solidFill>
                  <a:schemeClr val="tx1">
                    <a:lumMod val="65000"/>
                    <a:lumOff val="35000"/>
                  </a:schemeClr>
                </a:solidFill>
              </a:rPr>
              <a:t>Tools that render, read and write to </a:t>
            </a:r>
            <a:r>
              <a:rPr lang="en-US" baseline="0" dirty="0" err="1">
                <a:solidFill>
                  <a:schemeClr val="tx1">
                    <a:lumMod val="65000"/>
                    <a:lumOff val="35000"/>
                  </a:schemeClr>
                </a:solidFill>
              </a:rPr>
              <a:t>FHIR</a:t>
            </a:r>
            <a:r>
              <a:rPr lang="en-US" baseline="0" dirty="0">
                <a:solidFill>
                  <a:schemeClr val="tx1">
                    <a:lumMod val="65000"/>
                    <a:lumOff val="35000"/>
                  </a:schemeClr>
                </a:solidFill>
              </a:rPr>
              <a:t> Questionnaire resources such as </a:t>
            </a:r>
            <a:r>
              <a:rPr lang="en-US" baseline="0" dirty="0" err="1">
                <a:solidFill>
                  <a:schemeClr val="tx1">
                    <a:lumMod val="65000"/>
                    <a:lumOff val="35000"/>
                  </a:schemeClr>
                </a:solidFill>
              </a:rPr>
              <a:t>LForms</a:t>
            </a:r>
            <a:endParaRPr lang="en-US" baseline="0" dirty="0">
              <a:solidFill>
                <a:schemeClr val="tx1">
                  <a:lumMod val="65000"/>
                  <a:lumOff val="35000"/>
                </a:schemeClr>
              </a:solidFill>
            </a:endParaRPr>
          </a:p>
          <a:p>
            <a:pPr marL="1200150" lvl="2" indent="-285750">
              <a:buFont typeface="Arial" panose="020B0604020202020204" pitchFamily="34" charset="0"/>
              <a:buChar char="•"/>
            </a:pPr>
            <a:r>
              <a:rPr lang="en-US" baseline="0" dirty="0">
                <a:solidFill>
                  <a:schemeClr val="tx1">
                    <a:lumMod val="65000"/>
                    <a:lumOff val="35000"/>
                  </a:schemeClr>
                </a:solidFill>
              </a:rPr>
              <a:t>Tools that manage complex quality measures and clinical decision support such as the Clinical Quality Language (</a:t>
            </a:r>
            <a:r>
              <a:rPr lang="en-US" baseline="0" dirty="0" err="1">
                <a:solidFill>
                  <a:schemeClr val="tx1">
                    <a:lumMod val="65000"/>
                    <a:lumOff val="35000"/>
                  </a:schemeClr>
                </a:solidFill>
              </a:rPr>
              <a:t>CQL</a:t>
            </a:r>
            <a:r>
              <a:rPr lang="en-US" baseline="0" dirty="0">
                <a:solidFill>
                  <a:schemeClr val="tx1">
                    <a:lumMod val="65000"/>
                    <a:lumOff val="35000"/>
                  </a:schemeClr>
                </a:solidFill>
              </a:rPr>
              <a:t>)</a:t>
            </a:r>
          </a:p>
          <a:p>
            <a:pPr marL="285750" indent="-285750">
              <a:buFont typeface="Arial" panose="020B0604020202020204" pitchFamily="34" charset="0"/>
              <a:buChar char="•"/>
            </a:pPr>
            <a:r>
              <a:rPr lang="en-US" baseline="0" dirty="0">
                <a:solidFill>
                  <a:schemeClr val="tx1">
                    <a:lumMod val="65000"/>
                    <a:lumOff val="35000"/>
                  </a:schemeClr>
                </a:solidFill>
              </a:rPr>
              <a:t>Consistency</a:t>
            </a:r>
          </a:p>
          <a:p>
            <a:pPr marL="742950" lvl="1" indent="-285750">
              <a:buFont typeface="Arial" panose="020B0604020202020204" pitchFamily="34" charset="0"/>
              <a:buChar char="•"/>
            </a:pPr>
            <a:r>
              <a:rPr lang="en-US" baseline="0" dirty="0">
                <a:solidFill>
                  <a:schemeClr val="tx1">
                    <a:lumMod val="65000"/>
                    <a:lumOff val="35000"/>
                  </a:schemeClr>
                </a:solidFill>
              </a:rPr>
              <a:t>Write once by definition gives us a consistent implementation over multiple implementations of the same logic</a:t>
            </a:r>
          </a:p>
          <a:p>
            <a:pPr marL="742950" lvl="1" indent="-285750">
              <a:buFont typeface="Arial" panose="020B0604020202020204" pitchFamily="34" charset="0"/>
              <a:buChar char="•"/>
            </a:pPr>
            <a:r>
              <a:rPr lang="en-US" baseline="0" dirty="0">
                <a:solidFill>
                  <a:schemeClr val="tx1">
                    <a:lumMod val="65000"/>
                    <a:lumOff val="35000"/>
                  </a:schemeClr>
                </a:solidFill>
              </a:rPr>
              <a:t>Clinical guidelines can be implemented in a single place and made available to all clinicians with access to a SMART on </a:t>
            </a:r>
            <a:r>
              <a:rPr lang="en-US" baseline="0" dirty="0" err="1">
                <a:solidFill>
                  <a:schemeClr val="tx1">
                    <a:lumMod val="65000"/>
                    <a:lumOff val="35000"/>
                  </a:schemeClr>
                </a:solidFill>
              </a:rPr>
              <a:t>FHIR</a:t>
            </a:r>
            <a:r>
              <a:rPr lang="en-US" baseline="0" dirty="0">
                <a:solidFill>
                  <a:schemeClr val="tx1">
                    <a:lumMod val="65000"/>
                    <a:lumOff val="35000"/>
                  </a:schemeClr>
                </a:solidFill>
              </a:rPr>
              <a:t> compatible system</a:t>
            </a:r>
          </a:p>
          <a:p>
            <a:pPr marL="742950" lvl="1" indent="-285750">
              <a:buFont typeface="Arial" panose="020B0604020202020204" pitchFamily="34" charset="0"/>
              <a:buChar char="•"/>
            </a:pPr>
            <a:r>
              <a:rPr lang="en-US" baseline="0" dirty="0">
                <a:solidFill>
                  <a:schemeClr val="tx1">
                    <a:lumMod val="65000"/>
                    <a:lumOff val="35000"/>
                  </a:schemeClr>
                </a:solidFill>
              </a:rPr>
              <a:t>Modifications and Updates can be made in a single place</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Why Smart: Bottom Line</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179808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304800" y="1103531"/>
            <a:ext cx="4267200" cy="2862322"/>
          </a:xfrm>
          <a:prstGeom prst="rect">
            <a:avLst/>
          </a:prstGeom>
          <a:noFill/>
        </p:spPr>
        <p:txBody>
          <a:bodyPr wrap="square">
            <a:spAutoFit/>
          </a:bodyPr>
          <a:lstStyle/>
          <a:p>
            <a:pPr marL="234950" indent="-222250">
              <a:buFont typeface="Arial" panose="020B0604020202020204" pitchFamily="34" charset="0"/>
              <a:buChar char="•"/>
            </a:pPr>
            <a:r>
              <a:rPr lang="en-US" baseline="0" dirty="0">
                <a:solidFill>
                  <a:schemeClr val="tx1">
                    <a:lumMod val="65000"/>
                    <a:lumOff val="35000"/>
                  </a:schemeClr>
                </a:solidFill>
              </a:rPr>
              <a:t>SMART App Gallery</a:t>
            </a:r>
          </a:p>
          <a:p>
            <a:pPr marL="692150" lvl="1" indent="-234950">
              <a:buFont typeface="Arial" panose="020B0604020202020204" pitchFamily="34" charset="0"/>
              <a:buChar char="•"/>
            </a:pPr>
            <a:r>
              <a:rPr lang="en-US" baseline="0" dirty="0">
                <a:solidFill>
                  <a:schemeClr val="tx1">
                    <a:lumMod val="65000"/>
                    <a:lumOff val="35000"/>
                  </a:schemeClr>
                </a:solidFill>
              </a:rPr>
              <a:t>Developers publish Applications and information about applications to apps.smarthealthid.org</a:t>
            </a:r>
          </a:p>
          <a:p>
            <a:pPr marL="692150" lvl="1" indent="-234950">
              <a:buFont typeface="Arial" panose="020B0604020202020204" pitchFamily="34" charset="0"/>
              <a:buChar char="•"/>
            </a:pPr>
            <a:r>
              <a:rPr lang="en-US" baseline="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https://apps.smarthealthit.org/</a:t>
            </a:r>
            <a:r>
              <a:rPr lang="en-US" dirty="0">
                <a:solidFill>
                  <a:schemeClr val="tx1">
                    <a:lumMod val="65000"/>
                    <a:lumOff val="35000"/>
                  </a:schemeClr>
                </a:solidFill>
              </a:rPr>
              <a:t> </a:t>
            </a:r>
            <a:endParaRPr lang="en-US" baseline="0" dirty="0">
              <a:solidFill>
                <a:schemeClr val="tx1">
                  <a:lumMod val="65000"/>
                  <a:lumOff val="35000"/>
                </a:schemeClr>
              </a:solidFill>
            </a:endParaRPr>
          </a:p>
          <a:p>
            <a:pPr marL="234950" indent="-222250">
              <a:buFont typeface="Arial" panose="020B0604020202020204" pitchFamily="34" charset="0"/>
              <a:buChar char="•"/>
            </a:pPr>
            <a:r>
              <a:rPr lang="en-US" baseline="0" dirty="0">
                <a:solidFill>
                  <a:schemeClr val="tx1">
                    <a:lumMod val="65000"/>
                    <a:lumOff val="35000"/>
                  </a:schemeClr>
                </a:solidFill>
              </a:rPr>
              <a:t>Integration into </a:t>
            </a:r>
            <a:r>
              <a:rPr lang="en-US" baseline="0" dirty="0" err="1">
                <a:solidFill>
                  <a:schemeClr val="tx1">
                    <a:lumMod val="65000"/>
                    <a:lumOff val="35000"/>
                  </a:schemeClr>
                </a:solidFill>
              </a:rPr>
              <a:t>EMR</a:t>
            </a:r>
            <a:r>
              <a:rPr lang="en-US" baseline="0" dirty="0">
                <a:solidFill>
                  <a:schemeClr val="tx1">
                    <a:lumMod val="65000"/>
                    <a:lumOff val="35000"/>
                  </a:schemeClr>
                </a:solidFill>
              </a:rPr>
              <a:t> Application Stores and Application Orchards (e.g. Cerner, Epic, etc.)</a:t>
            </a:r>
          </a:p>
          <a:p>
            <a:pPr marL="692150" lvl="1" indent="-234950">
              <a:buFont typeface="Arial" panose="020B0604020202020204" pitchFamily="34" charset="0"/>
              <a:buChar char="•"/>
            </a:pPr>
            <a:r>
              <a:rPr lang="en-US" baseline="0" dirty="0">
                <a:solidFill>
                  <a:schemeClr val="tx1">
                    <a:lumMod val="65000"/>
                    <a:lumOff val="35000"/>
                  </a:schemeClr>
                </a:solidFill>
              </a:rPr>
              <a:t>Proven solutions that work with the specific vendor implementation</a:t>
            </a:r>
          </a:p>
        </p:txBody>
      </p:sp>
      <p:sp>
        <p:nvSpPr>
          <p:cNvPr id="6" name="TextBox 5">
            <a:extLst>
              <a:ext uri="{FF2B5EF4-FFF2-40B4-BE49-F238E27FC236}">
                <a16:creationId xmlns:a16="http://schemas.microsoft.com/office/drawing/2014/main" id="{8A66C4BD-EB60-EB4E-DC47-5405E24038A4}"/>
              </a:ext>
            </a:extLst>
          </p:cNvPr>
          <p:cNvSpPr txBox="1"/>
          <p:nvPr/>
        </p:nvSpPr>
        <p:spPr>
          <a:xfrm>
            <a:off x="304800" y="457200"/>
            <a:ext cx="10896600" cy="646331"/>
          </a:xfrm>
          <a:prstGeom prst="rect">
            <a:avLst/>
          </a:prstGeom>
          <a:noFill/>
        </p:spPr>
        <p:txBody>
          <a:bodyPr wrap="square">
            <a:spAutoFit/>
          </a:bodyPr>
          <a:lstStyle/>
          <a:p>
            <a:r>
              <a:rPr lang="en-US" sz="3600" baseline="0" dirty="0">
                <a:solidFill>
                  <a:schemeClr val="accent4">
                    <a:lumMod val="75000"/>
                  </a:schemeClr>
                </a:solidFill>
              </a:rPr>
              <a:t>Reuse</a:t>
            </a:r>
            <a:endParaRPr lang="en-US" sz="2800" baseline="0" dirty="0">
              <a:solidFill>
                <a:schemeClr val="accent4">
                  <a:lumMod val="75000"/>
                </a:schemeClr>
              </a:solidFill>
            </a:endParaRPr>
          </a:p>
        </p:txBody>
      </p:sp>
      <p:pic>
        <p:nvPicPr>
          <p:cNvPr id="7" name="Picture 6">
            <a:extLst>
              <a:ext uri="{FF2B5EF4-FFF2-40B4-BE49-F238E27FC236}">
                <a16:creationId xmlns:a16="http://schemas.microsoft.com/office/drawing/2014/main" id="{33DD56F9-13FE-B4D5-5D43-5080C8573C6D}"/>
              </a:ext>
            </a:extLst>
          </p:cNvPr>
          <p:cNvPicPr>
            <a:picLocks noChangeAspect="1"/>
          </p:cNvPicPr>
          <p:nvPr/>
        </p:nvPicPr>
        <p:blipFill>
          <a:blip r:embed="rId4"/>
          <a:stretch>
            <a:fillRect/>
          </a:stretch>
        </p:blipFill>
        <p:spPr>
          <a:xfrm>
            <a:off x="4572000" y="849170"/>
            <a:ext cx="7543800" cy="5872305"/>
          </a:xfrm>
          <a:prstGeom prst="rect">
            <a:avLst/>
          </a:prstGeom>
        </p:spPr>
      </p:pic>
    </p:spTree>
    <p:extLst>
      <p:ext uri="{BB962C8B-B14F-4D97-AF65-F5344CB8AC3E}">
        <p14:creationId xmlns:p14="http://schemas.microsoft.com/office/powerpoint/2010/main" val="221999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15</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1200329"/>
          </a:xfrm>
          <a:prstGeom prst="rect">
            <a:avLst/>
          </a:prstGeom>
          <a:noFill/>
        </p:spPr>
        <p:txBody>
          <a:bodyPr wrap="square">
            <a:spAutoFit/>
          </a:bodyPr>
          <a:lstStyle/>
          <a:p>
            <a:r>
              <a:rPr lang="en-US" sz="3600" dirty="0">
                <a:solidFill>
                  <a:schemeClr val="accent4">
                    <a:lumMod val="75000"/>
                  </a:schemeClr>
                </a:solidFill>
              </a:rPr>
              <a:t>Most of the Information Provided Here Comes from Other Sources </a:t>
            </a:r>
            <a:r>
              <a:rPr lang="en-US" sz="3600" baseline="0" dirty="0">
                <a:solidFill>
                  <a:schemeClr val="accent4">
                    <a:lumMod val="75000"/>
                  </a:schemeClr>
                </a:solidFill>
              </a:rPr>
              <a:t>(including the following)</a:t>
            </a:r>
            <a:endParaRPr lang="en-US" sz="2800" baseline="0" dirty="0">
              <a:solidFill>
                <a:schemeClr val="accent4">
                  <a:lumMod val="75000"/>
                </a:schemeClr>
              </a:solidFill>
            </a:endParaRPr>
          </a:p>
        </p:txBody>
      </p:sp>
      <p:sp>
        <p:nvSpPr>
          <p:cNvPr id="14" name="TextBox 13">
            <a:extLst>
              <a:ext uri="{FF2B5EF4-FFF2-40B4-BE49-F238E27FC236}">
                <a16:creationId xmlns:a16="http://schemas.microsoft.com/office/drawing/2014/main" id="{AE8D808F-6F0C-55F8-136C-A1D11BDBB316}"/>
              </a:ext>
            </a:extLst>
          </p:cNvPr>
          <p:cNvSpPr txBox="1"/>
          <p:nvPr/>
        </p:nvSpPr>
        <p:spPr>
          <a:xfrm>
            <a:off x="533400" y="2062903"/>
            <a:ext cx="10363200" cy="3293209"/>
          </a:xfrm>
          <a:prstGeom prst="rect">
            <a:avLst/>
          </a:prstGeom>
          <a:noFill/>
        </p:spPr>
        <p:txBody>
          <a:bodyPr wrap="square">
            <a:spAutoFit/>
          </a:bodyPr>
          <a:lstStyle/>
          <a:p>
            <a:r>
              <a:rPr lang="en-US" sz="3600" dirty="0">
                <a:solidFill>
                  <a:schemeClr val="accent4">
                    <a:lumMod val="75000"/>
                  </a:schemeClr>
                </a:solidFill>
              </a:rPr>
              <a:t>References:</a:t>
            </a:r>
            <a:endParaRPr lang="en-US" sz="3600" baseline="0" dirty="0">
              <a:solidFill>
                <a:schemeClr val="accent4">
                  <a:lumMod val="75000"/>
                </a:schemeClr>
              </a:solidFill>
            </a:endParaRPr>
          </a:p>
          <a:p>
            <a:pPr algn="l"/>
            <a:endParaRPr lang="en-US"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Mandel, Josh, SMART on </a:t>
            </a:r>
            <a:r>
              <a:rPr lang="en-US" b="0" i="0" dirty="0" err="1">
                <a:solidFill>
                  <a:srgbClr val="091E42"/>
                </a:solidFill>
                <a:effectLst/>
                <a:latin typeface="-apple-system"/>
              </a:rPr>
              <a:t>FHIR</a:t>
            </a:r>
            <a:r>
              <a:rPr lang="en-US" b="0" i="0" dirty="0">
                <a:solidFill>
                  <a:srgbClr val="091E42"/>
                </a:solidFill>
                <a:effectLst/>
                <a:latin typeface="-apple-system"/>
              </a:rPr>
              <a:t> (from DevDays, Richmond, 2019) available at </a:t>
            </a:r>
            <a:r>
              <a:rPr lang="en-US" b="0" i="0" u="none" strike="noStrike" dirty="0">
                <a:solidFill>
                  <a:srgbClr val="0052CC"/>
                </a:solidFill>
                <a:effectLst/>
                <a:latin typeface="-apple-system"/>
                <a:hlinkClick r:id="rId3"/>
              </a:rPr>
              <a:t>https://www.youtube.com/watch?v=N0PXAxBA-J8&amp;t=112s</a:t>
            </a:r>
            <a:endParaRPr lang="en-US" u="none" strike="noStrike"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Cannon, Renee, </a:t>
            </a:r>
            <a:r>
              <a:rPr lang="en-US" b="0" i="1" dirty="0">
                <a:solidFill>
                  <a:srgbClr val="091E42"/>
                </a:solidFill>
                <a:effectLst/>
                <a:latin typeface="-apple-system"/>
              </a:rPr>
              <a:t>SMART on </a:t>
            </a:r>
            <a:r>
              <a:rPr lang="en-US" b="0" i="1" dirty="0" err="1">
                <a:solidFill>
                  <a:srgbClr val="091E42"/>
                </a:solidFill>
                <a:effectLst/>
                <a:latin typeface="-apple-system"/>
              </a:rPr>
              <a:t>FHIR</a:t>
            </a:r>
            <a:r>
              <a:rPr lang="en-US" b="0" i="1" dirty="0">
                <a:solidFill>
                  <a:srgbClr val="091E42"/>
                </a:solidFill>
                <a:effectLst/>
                <a:latin typeface="-apple-system"/>
              </a:rPr>
              <a:t>: The Basics</a:t>
            </a:r>
            <a:r>
              <a:rPr lang="en-US" b="0" i="0" dirty="0">
                <a:solidFill>
                  <a:srgbClr val="091E42"/>
                </a:solidFill>
                <a:effectLst/>
                <a:latin typeface="-apple-system"/>
              </a:rPr>
              <a:t>, available at </a:t>
            </a:r>
            <a:r>
              <a:rPr lang="en-US" b="0" i="0" u="none" strike="noStrike" dirty="0">
                <a:solidFill>
                  <a:srgbClr val="0052CC"/>
                </a:solidFill>
                <a:effectLst/>
                <a:latin typeface="-apple-system"/>
                <a:hlinkClick r:id="rId4"/>
              </a:rPr>
              <a:t>https://www.youtube.com/watch?v=MMfe181tmwU</a:t>
            </a:r>
            <a:endParaRPr lang="en-US" b="0" i="0" u="none" strike="noStrike" dirty="0">
              <a:solidFill>
                <a:srgbClr val="0052CC"/>
              </a:solidFill>
              <a:effectLst/>
              <a:latin typeface="-apple-system"/>
            </a:endParaRPr>
          </a:p>
          <a:p>
            <a:pPr marL="285750" indent="-285750">
              <a:buFont typeface="Arial" panose="020B0604020202020204" pitchFamily="34" charset="0"/>
              <a:buChar char="•"/>
            </a:pPr>
            <a:r>
              <a:rPr lang="en-US" b="0" i="0" dirty="0">
                <a:solidFill>
                  <a:srgbClr val="091E42"/>
                </a:solidFill>
                <a:effectLst/>
                <a:latin typeface="-apple-system"/>
              </a:rPr>
              <a:t>The Cerner SMART on </a:t>
            </a:r>
            <a:r>
              <a:rPr lang="en-US" b="0" i="0" dirty="0" err="1">
                <a:solidFill>
                  <a:srgbClr val="091E42"/>
                </a:solidFill>
                <a:effectLst/>
                <a:latin typeface="-apple-system"/>
              </a:rPr>
              <a:t>FHIR</a:t>
            </a:r>
            <a:r>
              <a:rPr lang="en-US" b="0" i="0" dirty="0">
                <a:solidFill>
                  <a:srgbClr val="091E42"/>
                </a:solidFill>
                <a:effectLst/>
                <a:latin typeface="-apple-system"/>
              </a:rPr>
              <a:t> Tutorial, available at </a:t>
            </a:r>
            <a:r>
              <a:rPr lang="en-US" b="0" i="0" dirty="0">
                <a:solidFill>
                  <a:srgbClr val="091E42"/>
                </a:solidFill>
                <a:effectLst/>
                <a:latin typeface="-apple-system"/>
                <a:hlinkClick r:id="rId5"/>
              </a:rPr>
              <a:t>https://engineering.cerner.com/smart-on-fhir-tutorial/</a:t>
            </a:r>
            <a:r>
              <a:rPr lang="en-US" b="0" i="0" dirty="0">
                <a:solidFill>
                  <a:srgbClr val="091E42"/>
                </a:solidFill>
                <a:effectLst/>
                <a:latin typeface="-apple-system"/>
              </a:rPr>
              <a:t> </a:t>
            </a:r>
          </a:p>
          <a:p>
            <a:pPr algn="l"/>
            <a:endParaRPr lang="en-US" b="0" i="0" u="none" strike="noStrike" dirty="0">
              <a:solidFill>
                <a:srgbClr val="0052CC"/>
              </a:solidFill>
              <a:effectLst/>
              <a:latin typeface="-apple-system"/>
            </a:endParaRPr>
          </a:p>
          <a:p>
            <a:pPr algn="l"/>
            <a:endParaRPr lang="en-US" b="0" i="0" dirty="0">
              <a:solidFill>
                <a:srgbClr val="091E42"/>
              </a:solidFill>
              <a:effectLst/>
              <a:latin typeface="-apple-system"/>
            </a:endParaRPr>
          </a:p>
          <a:p>
            <a:endParaRPr lang="en-US" sz="2800" baseline="0" dirty="0">
              <a:solidFill>
                <a:schemeClr val="accent4">
                  <a:lumMod val="75000"/>
                </a:schemeClr>
              </a:solidFill>
            </a:endParaRPr>
          </a:p>
        </p:txBody>
      </p:sp>
    </p:spTree>
    <p:extLst>
      <p:ext uri="{BB962C8B-B14F-4D97-AF65-F5344CB8AC3E}">
        <p14:creationId xmlns:p14="http://schemas.microsoft.com/office/powerpoint/2010/main" val="206587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3724096"/>
          </a:xfrm>
          <a:prstGeom prst="rect">
            <a:avLst/>
          </a:prstGeom>
          <a:noFill/>
        </p:spPr>
        <p:txBody>
          <a:bodyPr wrap="square">
            <a:spAutoFit/>
          </a:bodyPr>
          <a:lstStyle/>
          <a:p>
            <a:r>
              <a:rPr lang="en-US" sz="3600" dirty="0">
                <a:solidFill>
                  <a:schemeClr val="accent4">
                    <a:lumMod val="75000"/>
                  </a:schemeClr>
                </a:solidFill>
              </a:rPr>
              <a:t>This</a:t>
            </a:r>
            <a:r>
              <a:rPr lang="en-US" sz="3600" baseline="0" dirty="0">
                <a:solidFill>
                  <a:schemeClr val="accent4">
                    <a:lumMod val="75000"/>
                  </a:schemeClr>
                </a:solidFill>
              </a:rPr>
              <a:t> presentation gives an introduction to SMART on </a:t>
            </a:r>
            <a:r>
              <a:rPr lang="en-US" sz="3600" baseline="0" dirty="0" err="1">
                <a:solidFill>
                  <a:schemeClr val="accent4">
                    <a:lumMod val="75000"/>
                  </a:schemeClr>
                </a:solidFill>
              </a:rPr>
              <a:t>FHIR</a:t>
            </a:r>
            <a:r>
              <a:rPr lang="en-US" sz="3600" baseline="0" dirty="0">
                <a:solidFill>
                  <a:schemeClr val="accent4">
                    <a:lumMod val="75000"/>
                  </a:schemeClr>
                </a:solidFill>
              </a:rPr>
              <a:t> including</a:t>
            </a: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rPr>
              <a:t>The goals of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and the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project and community</a:t>
            </a:r>
          </a:p>
          <a:p>
            <a:pPr marL="285750" indent="-285750">
              <a:buFont typeface="Arial" panose="020B0604020202020204" pitchFamily="34" charset="0"/>
              <a:buChar char="•"/>
            </a:pPr>
            <a:r>
              <a:rPr lang="en-US" sz="2800" baseline="0" dirty="0">
                <a:solidFill>
                  <a:schemeClr val="tx1">
                    <a:lumMod val="65000"/>
                    <a:lumOff val="35000"/>
                  </a:schemeClr>
                </a:solidFill>
              </a:rPr>
              <a:t>An overview of the architecture of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with examples</a:t>
            </a:r>
          </a:p>
          <a:p>
            <a:pPr marL="285750" indent="-285750">
              <a:buFont typeface="Arial" panose="020B0604020202020204" pitchFamily="34" charset="0"/>
              <a:buChar char="•"/>
            </a:pPr>
            <a:r>
              <a:rPr lang="en-US" sz="2800" baseline="0" dirty="0">
                <a:solidFill>
                  <a:schemeClr val="tx1">
                    <a:lumMod val="65000"/>
                    <a:lumOff val="35000"/>
                  </a:schemeClr>
                </a:solidFill>
              </a:rPr>
              <a:t>A discussion of the benefits of using SMART on </a:t>
            </a:r>
            <a:r>
              <a:rPr lang="en-US" sz="2800" baseline="0" dirty="0" err="1">
                <a:solidFill>
                  <a:schemeClr val="tx1">
                    <a:lumMod val="65000"/>
                    <a:lumOff val="35000"/>
                  </a:schemeClr>
                </a:solidFill>
              </a:rPr>
              <a:t>FHIR</a:t>
            </a:r>
            <a:endParaRPr lang="en-US" sz="2800" baseline="0" dirty="0">
              <a:solidFill>
                <a:schemeClr val="tx1">
                  <a:lumMod val="65000"/>
                  <a:lumOff val="3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rPr>
              <a:t>Examples of existing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applications and successes</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993320"/>
            <a:ext cx="10363200" cy="4524315"/>
          </a:xfrm>
          <a:prstGeom prst="rect">
            <a:avLst/>
          </a:prstGeom>
          <a:noFill/>
        </p:spPr>
        <p:txBody>
          <a:bodyPr wrap="square">
            <a:spAutoFit/>
          </a:bodyPr>
          <a:lstStyle/>
          <a:p>
            <a:pPr algn="just"/>
            <a:r>
              <a:rPr lang="en-US" sz="2400" dirty="0">
                <a:solidFill>
                  <a:schemeClr val="tx1">
                    <a:lumMod val="65000"/>
                    <a:lumOff val="35000"/>
                  </a:schemeClr>
                </a:solidFill>
              </a:rPr>
              <a:t>The goal of the SMART on </a:t>
            </a:r>
            <a:r>
              <a:rPr lang="en-US" sz="2400" dirty="0" err="1">
                <a:solidFill>
                  <a:schemeClr val="tx1">
                    <a:lumMod val="65000"/>
                    <a:lumOff val="35000"/>
                  </a:schemeClr>
                </a:solidFill>
              </a:rPr>
              <a:t>FHIR</a:t>
            </a:r>
            <a:r>
              <a:rPr lang="en-US" sz="2400" dirty="0">
                <a:solidFill>
                  <a:schemeClr val="tx1">
                    <a:lumMod val="65000"/>
                    <a:lumOff val="35000"/>
                  </a:schemeClr>
                </a:solidFill>
              </a:rPr>
              <a:t> project is to provide a framework, software, and other tools to enable the seamless integration of software into existing mission critical systems commonly used by patients, clinicians, and support staff.  This includes all aspects of software development and integration including authorization and authentication, User Experience (</a:t>
            </a:r>
            <a:r>
              <a:rPr lang="en-US" sz="2400" dirty="0" err="1">
                <a:solidFill>
                  <a:schemeClr val="tx1">
                    <a:lumMod val="65000"/>
                    <a:lumOff val="35000"/>
                  </a:schemeClr>
                </a:solidFill>
              </a:rPr>
              <a:t>UX</a:t>
            </a:r>
            <a:r>
              <a:rPr lang="en-US" sz="2400" dirty="0">
                <a:solidFill>
                  <a:schemeClr val="tx1">
                    <a:lumMod val="65000"/>
                    <a:lumOff val="35000"/>
                  </a:schemeClr>
                </a:solidFill>
              </a:rPr>
              <a:t>), data integration (using </a:t>
            </a:r>
            <a:r>
              <a:rPr lang="en-US" sz="2400" dirty="0" err="1">
                <a:solidFill>
                  <a:schemeClr val="tx1">
                    <a:lumMod val="65000"/>
                    <a:lumOff val="35000"/>
                  </a:schemeClr>
                </a:solidFill>
              </a:rPr>
              <a:t>FHIR</a:t>
            </a:r>
            <a:r>
              <a:rPr lang="en-US" sz="2400" dirty="0">
                <a:solidFill>
                  <a:schemeClr val="tx1">
                    <a:lumMod val="65000"/>
                    <a:lumOff val="35000"/>
                  </a:schemeClr>
                </a:solidFill>
              </a:rPr>
              <a:t>), and integration with other third-party tools and frameworks, etc.  The SMART on </a:t>
            </a:r>
            <a:r>
              <a:rPr lang="en-US" sz="2400" dirty="0" err="1">
                <a:solidFill>
                  <a:schemeClr val="tx1">
                    <a:lumMod val="65000"/>
                    <a:lumOff val="35000"/>
                  </a:schemeClr>
                </a:solidFill>
              </a:rPr>
              <a:t>FHIR</a:t>
            </a:r>
            <a:r>
              <a:rPr lang="en-US" sz="2400" dirty="0">
                <a:solidFill>
                  <a:schemeClr val="tx1">
                    <a:lumMod val="65000"/>
                    <a:lumOff val="35000"/>
                  </a:schemeClr>
                </a:solidFill>
              </a:rPr>
              <a:t> implementation is a consistent, reliable, reusable, publicly available open source, common solution that improves patient outcomes by efficiently providing patients, clinicians, and support staff with information and resources needed when they are needed.  </a:t>
            </a:r>
          </a:p>
          <a:p>
            <a:pPr algn="just"/>
            <a:endParaRPr lang="en-US" sz="2400" baseline="0" dirty="0">
              <a:solidFill>
                <a:schemeClr val="tx1">
                  <a:lumMod val="65000"/>
                  <a:lumOff val="35000"/>
                </a:schemeClr>
              </a:solidFill>
            </a:endParaRPr>
          </a:p>
          <a:p>
            <a:pPr algn="just"/>
            <a:r>
              <a:rPr lang="en-US" sz="2400" dirty="0">
                <a:solidFill>
                  <a:srgbClr val="FF0000"/>
                </a:solidFill>
              </a:rPr>
              <a:t>* Unofficial not yet adopted draft (this is what I think SMART is all about)</a:t>
            </a:r>
            <a:endParaRPr lang="en-US" sz="2400" baseline="0" dirty="0">
              <a:solidFill>
                <a:srgbClr val="FF0000"/>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352879"/>
            <a:ext cx="10363200" cy="646331"/>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Mission Statement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57870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6</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305341"/>
            <a:ext cx="10363200" cy="4801314"/>
          </a:xfrm>
          <a:prstGeom prst="rect">
            <a:avLst/>
          </a:prstGeom>
          <a:noFill/>
        </p:spPr>
        <p:txBody>
          <a:bodyPr wrap="square">
            <a:spAutoFit/>
          </a:bodyPr>
          <a:lstStyle/>
          <a:p>
            <a:pPr algn="just"/>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authentication and authorization.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enables the application to fully communicate with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using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This includes reading as well as writing data to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This allows developers to focus on the business logic of their specific applications and enables a write once, run anywhere environment (with the caveat that all standards, including this one, have flexibility that will require customization in some cases).  The stability and consistency provided by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a:t>
            </a:r>
            <a:r>
              <a:rPr lang="en-US" b="0" i="0" u="none" strike="noStrike" dirty="0">
                <a:solidFill>
                  <a:schemeClr val="tx1">
                    <a:lumMod val="65000"/>
                    <a:lumOff val="35000"/>
                  </a:schemeClr>
                </a:solidFill>
                <a:effectLst/>
                <a:latin typeface="-apple-system"/>
                <a:hlinkClick r:id="rId3">
                  <a:extLst>
                    <a:ext uri="{A12FA001-AC4F-418D-AE19-62706E023703}">
                      <ahyp:hlinkClr xmlns:ahyp="http://schemas.microsoft.com/office/drawing/2018/hyperlinkcolor" val="tx"/>
                    </a:ext>
                  </a:extLst>
                </a:hlinkClick>
              </a:rPr>
              <a:t>https://apps.smarthealthit.org/</a:t>
            </a:r>
            <a:r>
              <a:rPr lang="en-US" b="0" i="0" dirty="0">
                <a:solidFill>
                  <a:schemeClr val="tx1">
                    <a:lumMod val="65000"/>
                    <a:lumOff val="35000"/>
                  </a:schemeClr>
                </a:solidFill>
                <a:effectLst/>
                <a:latin typeface="-apple-system"/>
              </a:rPr>
              <a:t> and the Application Stores and Application Orchards of major vendors such as Cerner and Epic.  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These tools and frameworks include </a:t>
            </a:r>
            <a:r>
              <a:rPr lang="en-US" b="0" i="0" dirty="0" err="1">
                <a:solidFill>
                  <a:schemeClr val="tx1">
                    <a:lumMod val="65000"/>
                    <a:lumOff val="35000"/>
                  </a:schemeClr>
                </a:solidFill>
                <a:effectLst/>
                <a:latin typeface="-apple-system"/>
              </a:rPr>
              <a:t>UX</a:t>
            </a:r>
            <a:r>
              <a:rPr lang="en-US" b="0" i="0" dirty="0">
                <a:solidFill>
                  <a:schemeClr val="tx1">
                    <a:lumMod val="65000"/>
                    <a:lumOff val="35000"/>
                  </a:schemeClr>
                </a:solidFill>
                <a:effectLst/>
                <a:latin typeface="-apple-system"/>
              </a:rPr>
              <a:t> frameworks such as the </a:t>
            </a:r>
            <a:r>
              <a:rPr lang="en-US" b="0" i="0" dirty="0" err="1">
                <a:solidFill>
                  <a:schemeClr val="tx1">
                    <a:lumMod val="65000"/>
                    <a:lumOff val="35000"/>
                  </a:schemeClr>
                </a:solidFill>
                <a:effectLst/>
                <a:latin typeface="-apple-system"/>
              </a:rPr>
              <a:t>LForms</a:t>
            </a:r>
            <a:r>
              <a:rPr lang="en-US" b="0" i="0" dirty="0">
                <a:solidFill>
                  <a:schemeClr val="tx1">
                    <a:lumMod val="65000"/>
                    <a:lumOff val="35000"/>
                  </a:schemeClr>
                </a:solidFill>
                <a:effectLst/>
                <a:latin typeface="-apple-system"/>
              </a:rPr>
              <a:t> framework that automates the rendering, reading, and writing of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Questionnaire and </a:t>
            </a:r>
            <a:r>
              <a:rPr lang="en-US" b="0" i="0" dirty="0" err="1">
                <a:solidFill>
                  <a:schemeClr val="tx1">
                    <a:lumMod val="65000"/>
                    <a:lumOff val="35000"/>
                  </a:schemeClr>
                </a:solidFill>
                <a:effectLst/>
                <a:latin typeface="-apple-system"/>
              </a:rPr>
              <a:t>QuestionnaireResponse</a:t>
            </a:r>
            <a:r>
              <a:rPr lang="en-US" b="0" i="0" dirty="0">
                <a:solidFill>
                  <a:schemeClr val="tx1">
                    <a:lumMod val="65000"/>
                    <a:lumOff val="35000"/>
                  </a:schemeClr>
                </a:solidFill>
                <a:effectLst/>
                <a:latin typeface="-apple-system"/>
              </a:rPr>
              <a:t> data and the Clinical Quality Language that manages and makes computable the complexities of clinical quality measures and clinical decision support.  </a:t>
            </a:r>
          </a:p>
          <a:p>
            <a:pPr algn="just"/>
            <a:endParaRPr lang="en-US" baseline="0" dirty="0">
              <a:solidFill>
                <a:schemeClr val="tx1">
                  <a:lumMod val="65000"/>
                  <a:lumOff val="35000"/>
                </a:schemeClr>
              </a:solidFill>
              <a:latin typeface="-apple-system"/>
            </a:endParaRPr>
          </a:p>
          <a:p>
            <a:pPr algn="just"/>
            <a:r>
              <a:rPr lang="en-US" baseline="0" dirty="0">
                <a:solidFill>
                  <a:srgbClr val="FF0000"/>
                </a:solidFill>
              </a:rPr>
              <a:t>* Unofficial not yet adopted draft (this is what I think SMART is all about)</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190428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028343"/>
            <a:ext cx="10363200" cy="4801314"/>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tx1">
                    <a:lumMod val="65000"/>
                    <a:lumOff val="35000"/>
                  </a:schemeClr>
                </a:solidFill>
                <a:latin typeface="-apple-system"/>
              </a:rPr>
              <a:t>What is 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provides a complete integration solution</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application integration so application developers can focus on the implementation of their specific business logic.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Write Once, Run Anywhere</a:t>
            </a:r>
          </a:p>
          <a:p>
            <a:pPr marL="742950" lvl="1"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a:t>
            </a:r>
            <a:r>
              <a:rPr lang="en-US" b="0" i="0" dirty="0">
                <a:solidFill>
                  <a:schemeClr val="tx1">
                    <a:lumMod val="65000"/>
                    <a:lumOff val="35000"/>
                  </a:schemeClr>
                </a:solidFill>
                <a:effectLst/>
                <a:latin typeface="-apple-system"/>
              </a:rPr>
              <a:t>enables a write once, run anywhere environment (with the caveat that all standards, including this one, have flexibility that will require customization in some cases).</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A Wealth of Applications that Keeps Growing and Evolving</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https://apps.smarthealthit.org/ and the Application Stores and Application Orchards of major vendors such as Cerner and Epic.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Integration With Other Third-party Frameworks</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148882"/>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Key Points</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10007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63835" y="20595"/>
            <a:ext cx="10363200" cy="1015663"/>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a:t>
            </a:r>
          </a:p>
          <a:p>
            <a:r>
              <a:rPr lang="en-US" sz="2400" baseline="0" dirty="0">
                <a:solidFill>
                  <a:schemeClr val="accent4">
                    <a:lumMod val="75000"/>
                  </a:schemeClr>
                </a:solidFill>
              </a:rPr>
              <a:t>SMART on </a:t>
            </a:r>
            <a:r>
              <a:rPr lang="en-US" sz="2400" baseline="0" dirty="0" err="1">
                <a:solidFill>
                  <a:schemeClr val="accent4">
                    <a:lumMod val="75000"/>
                  </a:schemeClr>
                </a:solidFill>
              </a:rPr>
              <a:t>FHIR</a:t>
            </a:r>
            <a:r>
              <a:rPr lang="en-US" sz="2400" baseline="0" dirty="0">
                <a:solidFill>
                  <a:schemeClr val="accent4">
                    <a:lumMod val="75000"/>
                  </a:schemeClr>
                </a:solidFill>
              </a:rPr>
              <a:t> is the glue that connects an application to a clinical system</a:t>
            </a:r>
          </a:p>
        </p:txBody>
      </p:sp>
      <p:sp>
        <p:nvSpPr>
          <p:cNvPr id="8" name="Rectangle 7">
            <a:extLst>
              <a:ext uri="{FF2B5EF4-FFF2-40B4-BE49-F238E27FC236}">
                <a16:creationId xmlns:a16="http://schemas.microsoft.com/office/drawing/2014/main" id="{07D0AFBD-0769-2A5F-4457-00ECB12A79D6}"/>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D5A9A1-E386-B8B5-089B-6EB6EF53FC7B}"/>
              </a:ext>
            </a:extLst>
          </p:cNvPr>
          <p:cNvPicPr>
            <a:picLocks noChangeAspect="1"/>
          </p:cNvPicPr>
          <p:nvPr/>
        </p:nvPicPr>
        <p:blipFill>
          <a:blip r:embed="rId3"/>
          <a:stretch>
            <a:fillRect/>
          </a:stretch>
        </p:blipFill>
        <p:spPr>
          <a:xfrm>
            <a:off x="1819641" y="1151296"/>
            <a:ext cx="8400318" cy="5706704"/>
          </a:xfrm>
          <a:prstGeom prst="rect">
            <a:avLst/>
          </a:prstGeom>
        </p:spPr>
      </p:pic>
    </p:spTree>
    <p:extLst>
      <p:ext uri="{BB962C8B-B14F-4D97-AF65-F5344CB8AC3E}">
        <p14:creationId xmlns:p14="http://schemas.microsoft.com/office/powerpoint/2010/main" val="29987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9</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19665" y="208989"/>
            <a:ext cx="10363200" cy="646331"/>
          </a:xfrm>
          <a:prstGeom prst="rect">
            <a:avLst/>
          </a:prstGeom>
          <a:noFill/>
        </p:spPr>
        <p:txBody>
          <a:bodyPr wrap="square">
            <a:spAutoFit/>
          </a:bodyPr>
          <a:lstStyle/>
          <a:p>
            <a:r>
              <a:rPr lang="en-US" sz="3600" baseline="0" dirty="0">
                <a:solidFill>
                  <a:schemeClr val="accent4">
                    <a:lumMod val="75000"/>
                  </a:schemeClr>
                </a:solidFill>
              </a:rPr>
              <a:t>Application Development Without SMA</a:t>
            </a:r>
            <a:r>
              <a:rPr lang="en-US" sz="3600" dirty="0">
                <a:solidFill>
                  <a:schemeClr val="accent4">
                    <a:lumMod val="75000"/>
                  </a:schemeClr>
                </a:solidFill>
              </a:rPr>
              <a:t>RT on </a:t>
            </a:r>
            <a:r>
              <a:rPr lang="en-US" sz="3600" dirty="0" err="1">
                <a:solidFill>
                  <a:schemeClr val="accent4">
                    <a:lumMod val="75000"/>
                  </a:schemeClr>
                </a:solidFill>
              </a:rPr>
              <a:t>FHIR</a:t>
            </a:r>
            <a:endParaRPr lang="en-US" sz="2800" baseline="0" dirty="0">
              <a:solidFill>
                <a:schemeClr val="accent4">
                  <a:lumMod val="75000"/>
                </a:schemeClr>
              </a:solidFill>
            </a:endParaRPr>
          </a:p>
        </p:txBody>
      </p:sp>
      <p:sp>
        <p:nvSpPr>
          <p:cNvPr id="7" name="Rectangle 6">
            <a:extLst>
              <a:ext uri="{FF2B5EF4-FFF2-40B4-BE49-F238E27FC236}">
                <a16:creationId xmlns:a16="http://schemas.microsoft.com/office/drawing/2014/main" id="{B9F140D1-A122-EB0A-F6FE-9EF9CB077A1A}"/>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3C989A-A1A8-7904-7A14-064A837B26C6}"/>
              </a:ext>
            </a:extLst>
          </p:cNvPr>
          <p:cNvSpPr txBox="1"/>
          <p:nvPr/>
        </p:nvSpPr>
        <p:spPr>
          <a:xfrm>
            <a:off x="8153400" y="3760573"/>
            <a:ext cx="3661344" cy="1938992"/>
          </a:xfrm>
          <a:prstGeom prst="rect">
            <a:avLst/>
          </a:prstGeom>
          <a:noFill/>
        </p:spPr>
        <p:txBody>
          <a:bodyPr wrap="square" rtlCol="0">
            <a:spAutoFit/>
          </a:bodyPr>
          <a:lstStyle/>
          <a:p>
            <a:r>
              <a:rPr lang="en-US" sz="2400" dirty="0">
                <a:solidFill>
                  <a:schemeClr val="accent4">
                    <a:lumMod val="75000"/>
                  </a:schemeClr>
                </a:solidFill>
              </a:rPr>
              <a:t>Multiple teams developing multiple implementations of the same specification that will be at least somewhat dissimilar.  </a:t>
            </a:r>
          </a:p>
        </p:txBody>
      </p:sp>
      <p:pic>
        <p:nvPicPr>
          <p:cNvPr id="11" name="Picture 10">
            <a:extLst>
              <a:ext uri="{FF2B5EF4-FFF2-40B4-BE49-F238E27FC236}">
                <a16:creationId xmlns:a16="http://schemas.microsoft.com/office/drawing/2014/main" id="{D6E511EF-2F56-C609-DAE8-DF71B8B5C027}"/>
              </a:ext>
            </a:extLst>
          </p:cNvPr>
          <p:cNvPicPr>
            <a:picLocks noChangeAspect="1"/>
          </p:cNvPicPr>
          <p:nvPr/>
        </p:nvPicPr>
        <p:blipFill>
          <a:blip r:embed="rId3"/>
          <a:stretch>
            <a:fillRect/>
          </a:stretch>
        </p:blipFill>
        <p:spPr>
          <a:xfrm>
            <a:off x="16476" y="1172851"/>
            <a:ext cx="7773755" cy="5699565"/>
          </a:xfrm>
          <a:prstGeom prst="rect">
            <a:avLst/>
          </a:prstGeom>
        </p:spPr>
      </p:pic>
    </p:spTree>
    <p:extLst>
      <p:ext uri="{BB962C8B-B14F-4D97-AF65-F5344CB8AC3E}">
        <p14:creationId xmlns:p14="http://schemas.microsoft.com/office/powerpoint/2010/main" val="3257523451"/>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F38478-BC23-414D-AEB5-50E02851B6F3}">
  <ds:schemaRefs>
    <ds:schemaRef ds:uri="http://schemas.microsoft.com/office/infopath/2007/PartnerControls"/>
    <ds:schemaRef ds:uri="http://purl.org/dc/dcmitype/"/>
    <ds:schemaRef ds:uri="http://schemas.microsoft.com/office/2006/metadata/properties"/>
    <ds:schemaRef ds:uri="http://purl.org/dc/elements/1.1/"/>
    <ds:schemaRef ds:uri="http://schemas.microsoft.com/sharepoint/v3"/>
    <ds:schemaRef ds:uri="b92e79c2-83b6-410f-acf9-e77d09951d84"/>
    <ds:schemaRef ds:uri="http://schemas.openxmlformats.org/package/2006/metadata/core-properties"/>
    <ds:schemaRef ds:uri="http://schemas.microsoft.com/office/2006/documentManagement/types"/>
    <ds:schemaRef ds:uri="1cc76c84-aaa5-4876-b18a-aff10d6398af"/>
    <ds:schemaRef ds:uri="http://www.w3.org/XML/1998/namespace"/>
    <ds:schemaRef ds:uri="http://purl.org/dc/terms/"/>
  </ds:schemaRefs>
</ds:datastoreItem>
</file>

<file path=customXml/itemProps2.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7296</TotalTime>
  <Words>1880</Words>
  <Application>Microsoft Office PowerPoint</Application>
  <PresentationFormat>Widescreen</PresentationFormat>
  <Paragraphs>160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Office Theme</vt:lpstr>
      <vt:lpstr>PowerPoint Presentation</vt:lpstr>
      <vt:lpstr> </vt:lpstr>
      <vt:lpstr> </vt:lpstr>
      <vt:lpstr> </vt:lpstr>
      <vt:lpstr> </vt:lpstr>
      <vt:lpstr> </vt:lpstr>
      <vt:lpstr> </vt:lpstr>
      <vt:lpstr> </vt:lpstr>
      <vt:lpstr> </vt:lpstr>
      <vt:lpstr> </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124</cp:revision>
  <dcterms:created xsi:type="dcterms:W3CDTF">2020-08-06T14:02:32Z</dcterms:created>
  <dcterms:modified xsi:type="dcterms:W3CDTF">2022-12-14T15:39:45Z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